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  <p:sldMasterId id="2147483702" r:id="rId2"/>
  </p:sldMasterIdLst>
  <p:notesMasterIdLst>
    <p:notesMasterId r:id="rId14"/>
  </p:notesMasterIdLst>
  <p:sldIdLst>
    <p:sldId id="256" r:id="rId3"/>
    <p:sldId id="3557" r:id="rId4"/>
    <p:sldId id="3552" r:id="rId5"/>
    <p:sldId id="3553" r:id="rId6"/>
    <p:sldId id="3558" r:id="rId7"/>
    <p:sldId id="3555" r:id="rId8"/>
    <p:sldId id="3562" r:id="rId9"/>
    <p:sldId id="3561" r:id="rId10"/>
    <p:sldId id="3563" r:id="rId11"/>
    <p:sldId id="3560" r:id="rId12"/>
    <p:sldId id="3564" r:id="rId13"/>
  </p:sldIdLst>
  <p:sldSz cx="9144000" cy="5143500" type="screen16x9"/>
  <p:notesSz cx="6858000" cy="9144000"/>
  <p:embeddedFontLst>
    <p:embeddedFont>
      <p:font typeface="ＭＳ Ｐゴシック" panose="020B0600070205080204" pitchFamily="34" charset="-128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fia Brenna" initials="" lastIdx="4" clrIdx="0"/>
  <p:cmAuthor id="1" name="Bernardo Magnini" initials="" lastIdx="5" clrIdx="1"/>
  <p:cmAuthor id="2" name="Pedro Campana" initials="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608099-6C30-40A5-8F2B-5AA43A8D7FC2}">
  <a:tblStyle styleId="{1F608099-6C30-40A5-8F2B-5AA43A8D7F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9DB68BD-AB91-4D22-A65E-CECF6801CF06}" styleName="Table_1">
    <a:wholeTbl>
      <a:tcTxStyle b="off" i="off">
        <a:font>
          <a:latin typeface="Palatino"/>
          <a:ea typeface="Palatino"/>
          <a:cs typeface="Palatin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6EF"/>
          </a:solidFill>
        </a:fill>
      </a:tcStyle>
    </a:wholeTbl>
    <a:band1H>
      <a:tcTxStyle/>
      <a:tcStyle>
        <a:tcBdr/>
        <a:fill>
          <a:solidFill>
            <a:srgbClr val="CAECD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CD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Palatino"/>
          <a:ea typeface="Palatino"/>
          <a:cs typeface="Palatino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Palatino"/>
          <a:ea typeface="Palatino"/>
          <a:cs typeface="Palatino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Palatino"/>
          <a:ea typeface="Palatino"/>
          <a:cs typeface="Palatin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Palatino"/>
          <a:ea typeface="Palatino"/>
          <a:cs typeface="Palatin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6A3F3B0-6E81-4E3E-B724-D3DEF19D4A1C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FB2206C-8BF9-41B0-B470-33EB1BA11540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77"/>
    <p:restoredTop sz="93492"/>
  </p:normalViewPr>
  <p:slideViewPr>
    <p:cSldViewPr snapToGrid="0">
      <p:cViewPr>
        <p:scale>
          <a:sx n="111" d="100"/>
          <a:sy n="111" d="100"/>
        </p:scale>
        <p:origin x="400" y="6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4-16T07:58:37.604" idx="1">
    <p:pos x="6000" y="0"/>
    <p:text>Lezione 1: LLM (BERNARDO)
semantica distribuzionale, rappresentazioni continue, vettori, embedding, transformers, attention, storia degli LLM, pretraining, post training, inference, problemi che ci sono; quali modelli ci sono, open, closed, AI act, multimodal...
Lezione 2: DIALOGO
introduzione al dialogo, turni, utterance, turn-taking, dialoghi task-oriented, esempi, Nespole ubuntu multiwoz jilda whatsapp, corpora, annotazioni sui dialoghi tra cui dialogue acts, comportamenti collaborativi con esempi, caso particolare della proattività, D-Pro, pro rate, dialogue acts, pattern linguistici, distribuzione tra turni, adiacenza, goal-failure...
Lezione 3: MODELING PROATTIVITÀ
Are LLMs as collaborative as humans? —&gt; grounding e sycophancy (Jurafsky), large-scale proactivity annotation con LLM-as-a-judge, training the judge con il task Last Utterance Proactivity Prediction con risultati e tabelle, ottimizzazione del prompt (PromptWizard) —&gt; ProDe; generazione sintetica di dialoghi + annotazione, confronto tra human e sintetici, distribuzionale e qualitativo. 
Schemino</p:text>
  </p:cm>
  <p:cm authorId="0" dt="2026-04-16T07:58:55.740" idx="2">
    <p:pos x="6000" y="100"/>
    <p:text>non meno di 40 slide per lezione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D8446-A8DE-3C35-0EFD-75AAD973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D7A85-3FE0-FDDB-0B2D-7364BAC5B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E1559-D128-7B75-96D5-F5331EA88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03D2C-812F-5CA8-01C4-1140B0250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81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CF1A1-014F-7289-ACB5-8A3C13C1A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DB1FA-F14C-04AE-7F98-6D09135F9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5AE1B3-4664-D26D-176D-BACCE35CF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C9BD4-6231-EB0C-FA66-115B32E74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08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9D969-9F9C-EC90-592B-0AF6ED637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CC23-92D0-B961-ACF2-ECD868B3B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698148-50BA-5D63-069A-628F8A0C8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A1D85-7226-21D6-BE55-59DD4ACF56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01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52FC4-B5D8-50AD-5EB5-090E30C7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5E6FCF-2171-76DA-E2D8-74DF1E561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7C6B5-728D-0E45-9653-FEFF32C3D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8D822-185E-0AED-1BF6-614D52242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05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68AB-788B-E5DF-6020-ED7157E03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F8D32-DE51-A736-7577-5DF45872B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6A324-63B8-91E2-D703-668DB6D79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63FB7-B0D2-B70E-7ACD-C122930D6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5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D32A6-5077-5B03-3CA7-2C36A4158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C20E1-969C-262B-952C-0838E0AAA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8B41FF-E332-04AF-22B5-FB714DCB05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371D7-27EA-602A-CEFB-6A2F22928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14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FA596-465D-D4A1-6907-80A557B3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51A34-0CBE-308A-86AD-D01CAA91F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4A4D43-49DE-73BA-16ED-221A96B6D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153CE-E4B9-D054-7B5F-349D5B929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57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31D67-3689-3B9A-4F7D-1D73A7679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44F041-FDBA-A7C4-E4E4-1B0F573D6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6276E-1AAB-763B-0C27-7E966B9B6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F6768-752D-921B-96EA-CF70299B44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86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CFEB4-B539-79D1-7EB3-880CB7CC5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72B02-76AE-E8B0-E4EC-D7137AE91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B73E7-5F2B-971E-FDA7-F1D44D0D1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F4A99-1A87-0AB3-C185-D1ABF78AE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631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A4F59-E163-FF26-6E90-A95446DE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AF02F-9376-39B4-0D5F-FECB9699A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6A6FDC-4AC3-2551-29CB-237C1A1D0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we're going to combine these two ideas: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B8134-81F0-EDA3-E09A-32B3529866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07532-839C-41A2-9E71-D5288AEAE66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2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2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8100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4" name="Google Shape;164;p42"/>
          <p:cNvSpPr txBox="1">
            <a:spLocks noGrp="1"/>
          </p:cNvSpPr>
          <p:nvPr>
            <p:ph type="body" idx="2"/>
          </p:nvPr>
        </p:nvSpPr>
        <p:spPr>
          <a:xfrm>
            <a:off x="4648200" y="1371600"/>
            <a:ext cx="38100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5" name="Google Shape;165;p42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3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9" name="Google Shape;169;p43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6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9pPr>
          </a:lstStyle>
          <a:p>
            <a:endParaRPr/>
          </a:p>
        </p:txBody>
      </p:sp>
      <p:sp>
        <p:nvSpPr>
          <p:cNvPr id="181" name="Google Shape;181;p46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8100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latino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9pPr>
          </a:lstStyle>
          <a:p>
            <a:endParaRPr/>
          </a:p>
        </p:txBody>
      </p:sp>
      <p:sp>
        <p:nvSpPr>
          <p:cNvPr id="185" name="Google Shape;185;p47"/>
          <p:cNvSpPr txBox="1">
            <a:spLocks noGrp="1"/>
          </p:cNvSpPr>
          <p:nvPr>
            <p:ph type="body" idx="2"/>
          </p:nvPr>
        </p:nvSpPr>
        <p:spPr>
          <a:xfrm>
            <a:off x="4648200" y="1371600"/>
            <a:ext cx="38100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latino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»"/>
              <a:defRPr sz="1800"/>
            </a:lvl9pPr>
          </a:lstStyle>
          <a:p>
            <a:endParaRPr/>
          </a:p>
        </p:txBody>
      </p:sp>
      <p:sp>
        <p:nvSpPr>
          <p:cNvPr id="186" name="Google Shape;186;p47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4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9pPr>
          </a:lstStyle>
          <a:p>
            <a:endParaRPr/>
          </a:p>
        </p:txBody>
      </p:sp>
      <p:sp>
        <p:nvSpPr>
          <p:cNvPr id="191" name="Google Shape;191;p48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48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alatino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"/>
              <a:buChar char="»"/>
              <a:defRPr sz="1600"/>
            </a:lvl9pPr>
          </a:lstStyle>
          <a:p>
            <a:endParaRPr/>
          </a:p>
        </p:txBody>
      </p:sp>
      <p:sp>
        <p:nvSpPr>
          <p:cNvPr id="193" name="Google Shape;193;p48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9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1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alatino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latino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/>
            </a:lvl9pPr>
          </a:lstStyle>
          <a:p>
            <a:endParaRPr/>
          </a:p>
        </p:txBody>
      </p:sp>
      <p:sp>
        <p:nvSpPr>
          <p:cNvPr id="202" name="Google Shape;202;p51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9pPr>
          </a:lstStyle>
          <a:p>
            <a:endParaRPr/>
          </a:p>
        </p:txBody>
      </p:sp>
      <p:sp>
        <p:nvSpPr>
          <p:cNvPr id="203" name="Google Shape;203;p51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5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None/>
              <a:defRPr sz="900"/>
            </a:lvl9pPr>
          </a:lstStyle>
          <a:p>
            <a:endParaRPr/>
          </a:p>
        </p:txBody>
      </p:sp>
      <p:sp>
        <p:nvSpPr>
          <p:cNvPr id="208" name="Google Shape;208;p52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3"/>
          <p:cNvSpPr txBox="1">
            <a:spLocks noGrp="1"/>
          </p:cNvSpPr>
          <p:nvPr>
            <p:ph type="body" idx="1"/>
          </p:nvPr>
        </p:nvSpPr>
        <p:spPr>
          <a:xfrm rot="5400000">
            <a:off x="2914650" y="-857250"/>
            <a:ext cx="33147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12" name="Google Shape;212;p53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4"/>
          <p:cNvSpPr txBox="1">
            <a:spLocks noGrp="1"/>
          </p:cNvSpPr>
          <p:nvPr>
            <p:ph type="title"/>
          </p:nvPr>
        </p:nvSpPr>
        <p:spPr>
          <a:xfrm rot="5400000">
            <a:off x="5257800" y="1485900"/>
            <a:ext cx="44577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54"/>
          <p:cNvSpPr txBox="1">
            <a:spLocks noGrp="1"/>
          </p:cNvSpPr>
          <p:nvPr>
            <p:ph type="body" idx="1"/>
          </p:nvPr>
        </p:nvSpPr>
        <p:spPr>
          <a:xfrm rot="5400000">
            <a:off x="1295400" y="-381000"/>
            <a:ext cx="44577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16" name="Google Shape;216;p54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0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53" name="Google Shape;153;p40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latino"/>
              <a:buChar char="•"/>
              <a:defRPr sz="2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–"/>
              <a:defRPr sz="24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latino"/>
              <a:buChar char="•"/>
              <a:defRPr sz="24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–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"/>
              <a:buChar char="»"/>
              <a:defRPr sz="20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54" name="Google Shape;154;p40"/>
          <p:cNvSpPr/>
          <p:nvPr/>
        </p:nvSpPr>
        <p:spPr>
          <a:xfrm>
            <a:off x="7086600" y="4857750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   </a:t>
            </a:r>
            <a:fld id="{00000000-1234-1234-1234-123412341234}" type="slidenum">
              <a:rPr lang="en"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‹N›</a:t>
            </a:fld>
            <a:endParaRPr sz="1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40"/>
          <p:cNvSpPr txBox="1">
            <a:spLocks noGrp="1"/>
          </p:cNvSpPr>
          <p:nvPr>
            <p:ph type="dt" idx="10"/>
          </p:nvPr>
        </p:nvSpPr>
        <p:spPr>
          <a:xfrm>
            <a:off x="684213" y="4824413"/>
            <a:ext cx="35274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9" r:id="rId3"/>
    <p:sldLayoutId id="2147483690" r:id="rId4"/>
    <p:sldLayoutId id="2147483691" r:id="rId5"/>
    <p:sldLayoutId id="2147483692" r:id="rId6"/>
    <p:sldLayoutId id="2147483694" r:id="rId7"/>
    <p:sldLayoutId id="2147483695" r:id="rId8"/>
    <p:sldLayoutId id="2147483696" r:id="rId9"/>
    <p:sldLayoutId id="214748369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7"/>
          <p:cNvSpPr txBox="1">
            <a:spLocks noGrp="1"/>
          </p:cNvSpPr>
          <p:nvPr>
            <p:ph type="ctrTitle"/>
          </p:nvPr>
        </p:nvSpPr>
        <p:spPr>
          <a:xfrm>
            <a:off x="311700" y="1630459"/>
            <a:ext cx="8520600" cy="6155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lvl="0"/>
            <a:r>
              <a:rPr lang="it-IT" sz="2800" b="1" dirty="0">
                <a:solidFill>
                  <a:srgbClr val="2E60B3"/>
                </a:solidFill>
                <a:ea typeface="ＭＳ Ｐゴシック" charset="-128"/>
              </a:rPr>
              <a:t>New </a:t>
            </a:r>
            <a:r>
              <a:rPr lang="it-IT" sz="2800" b="1" dirty="0" err="1">
                <a:solidFill>
                  <a:srgbClr val="2E60B3"/>
                </a:solidFill>
                <a:ea typeface="ＭＳ Ｐゴシック" charset="-128"/>
              </a:rPr>
              <a:t>Frontiers</a:t>
            </a:r>
            <a:r>
              <a:rPr lang="it-IT" sz="2800" b="1" dirty="0">
                <a:solidFill>
                  <a:srgbClr val="2E60B3"/>
                </a:solidFill>
                <a:ea typeface="ＭＳ Ｐゴシック" charset="-128"/>
              </a:rPr>
              <a:t> of AI </a:t>
            </a:r>
            <a:r>
              <a:rPr lang="it-IT" sz="2800" b="1" dirty="0" err="1">
                <a:solidFill>
                  <a:srgbClr val="2E60B3"/>
                </a:solidFill>
                <a:ea typeface="ＭＳ Ｐゴシック" charset="-128"/>
              </a:rPr>
              <a:t>Explored</a:t>
            </a:r>
            <a:r>
              <a:rPr lang="it-IT" sz="2800" b="1" dirty="0">
                <a:solidFill>
                  <a:srgbClr val="2E60B3"/>
                </a:solidFill>
                <a:ea typeface="ＭＳ Ｐゴシック" charset="-128"/>
              </a:rPr>
              <a:t> in </a:t>
            </a:r>
            <a:r>
              <a:rPr lang="it-IT" sz="2800" b="1" dirty="0" err="1">
                <a:solidFill>
                  <a:srgbClr val="2E60B3"/>
                </a:solidFill>
                <a:ea typeface="ＭＳ Ｐゴシック" charset="-128"/>
              </a:rPr>
              <a:t>eCREAM</a:t>
            </a:r>
            <a:endParaRPr lang="en-US" sz="2800" b="1" noProof="1">
              <a:solidFill>
                <a:srgbClr val="2E60B3"/>
              </a:solidFill>
              <a:ea typeface="ＭＳ Ｐゴシック" charset="-128"/>
            </a:endParaRPr>
          </a:p>
        </p:txBody>
      </p:sp>
      <p:sp>
        <p:nvSpPr>
          <p:cNvPr id="224" name="Google Shape;224;p57"/>
          <p:cNvSpPr txBox="1">
            <a:spLocks noGrp="1"/>
          </p:cNvSpPr>
          <p:nvPr>
            <p:ph type="subTitle" idx="1"/>
          </p:nvPr>
        </p:nvSpPr>
        <p:spPr>
          <a:xfrm>
            <a:off x="413304" y="2874151"/>
            <a:ext cx="4819708" cy="923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Bernardo Magnini (and the </a:t>
            </a:r>
            <a:r>
              <a:rPr lang="en-US" sz="1600" i="1" dirty="0" err="1">
                <a:solidFill>
                  <a:schemeClr val="tx1"/>
                </a:solidFill>
              </a:rPr>
              <a:t>eCREAM</a:t>
            </a:r>
            <a:r>
              <a:rPr lang="en-US" sz="1600" i="1" dirty="0">
                <a:solidFill>
                  <a:schemeClr val="tx1"/>
                </a:solidFill>
              </a:rPr>
              <a:t> Team)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Fondazione Bruno Kessler, Trento, Italy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tx1"/>
                </a:solidFill>
              </a:rPr>
              <a:t>magnini@fbk.eu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2" name="Google Shape;224;p57">
            <a:extLst>
              <a:ext uri="{FF2B5EF4-FFF2-40B4-BE49-F238E27FC236}">
                <a16:creationId xmlns:a16="http://schemas.microsoft.com/office/drawing/2014/main" id="{1DE4875A-8355-430E-39BC-70C2AE78EE27}"/>
              </a:ext>
            </a:extLst>
          </p:cNvPr>
          <p:cNvSpPr txBox="1">
            <a:spLocks/>
          </p:cNvSpPr>
          <p:nvPr/>
        </p:nvSpPr>
        <p:spPr>
          <a:xfrm>
            <a:off x="413304" y="4238584"/>
            <a:ext cx="71643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/>
            <a:r>
              <a:rPr lang="it-IT" sz="1400" dirty="0"/>
              <a:t>15 October 2026, Kosice</a:t>
            </a:r>
            <a:endParaRPr lang="en-US" sz="1400" dirty="0"/>
          </a:p>
        </p:txBody>
      </p:sp>
      <p:pic>
        <p:nvPicPr>
          <p:cNvPr id="4" name="Google Shape;91;p1" descr="template_assets/master0_logo.png">
            <a:extLst>
              <a:ext uri="{FF2B5EF4-FFF2-40B4-BE49-F238E27FC236}">
                <a16:creationId xmlns:a16="http://schemas.microsoft.com/office/drawing/2014/main" id="{118DA696-5333-35C5-3DFD-271390F6D6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84197-2B3D-1F0F-F62F-AC3E43F6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3039C0B-BA75-8249-63CD-75CED16F93E9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Quick Recap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809525DF-C84A-30FB-F01C-4BD2344DAD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6C239E4-9BED-D0A2-7892-B05E52C4645B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AAC8E13-9213-2431-5DE0-7C38C6B4EA92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952A9D7-10ED-E6A5-AD79-F0400DB02562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DBA2D5F7-3262-784D-3670-86E7B9155AC4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7CE9289B-6CE4-6787-0FAF-DD18275EB59B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84CBB3B-9E8C-6A85-D9EA-85BD01A5EA12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0CD20B9-1DD1-FA8B-ADD1-9B1283E97210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evaluation</a:t>
            </a:r>
            <a:endParaRPr lang="it-IT" dirty="0"/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32DBAB2A-E315-118C-CE94-E0BAF9C401B2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5A3EFE1D-5B07-34DE-581D-6A8DF8E569C4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DCC686DE-6567-8254-FAFA-7C9D48C572D2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04FF4A51-DA7D-49AB-E0EF-2F8AE7CA3D7D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a freccia 23">
            <a:extLst>
              <a:ext uri="{FF2B5EF4-FFF2-40B4-BE49-F238E27FC236}">
                <a16:creationId xmlns:a16="http://schemas.microsoft.com/office/drawing/2014/main" id="{6128BA18-BCCB-6943-9124-536B0DC46D55}"/>
              </a:ext>
            </a:extLst>
          </p:cNvPr>
          <p:cNvCxnSpPr>
            <a:cxnSpLocks/>
          </p:cNvCxnSpPr>
          <p:nvPr/>
        </p:nvCxnSpPr>
        <p:spPr>
          <a:xfrm>
            <a:off x="7873681" y="1560237"/>
            <a:ext cx="34906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E18185A-62B3-8A64-4FDE-551F7ABD75F0}"/>
              </a:ext>
            </a:extLst>
          </p:cNvPr>
          <p:cNvSpPr txBox="1"/>
          <p:nvPr/>
        </p:nvSpPr>
        <p:spPr>
          <a:xfrm>
            <a:off x="8143404" y="1386334"/>
            <a:ext cx="100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 err="1"/>
              <a:t>eCREAM</a:t>
            </a:r>
            <a:r>
              <a:rPr lang="en-US" b="1" noProof="0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168487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4A75D-0323-95BA-0FC5-F59C316DE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D02F917-52CC-E21E-3EC2-590E17E2D320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Quick Recap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D09569F5-F061-9A36-DC40-C7F262971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E2ECD1C-592D-0CE1-92AA-EC47BA415FC5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170625A-16B1-D78C-8ED3-D29D135A4C76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EAB941D-897A-59D9-7617-452D7EC56F92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678BDBE8-760D-0C08-CF47-F33E9E4EAD8A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344AFB3D-8E4D-F157-114E-11B48200D023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839B21D-E313-7A3A-952D-165E5CF70FB2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7F4079F-EE00-3867-36CF-980329447671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evaluation</a:t>
            </a:r>
            <a:endParaRPr lang="it-IT" dirty="0"/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486B1D2E-4C17-1FFE-2C35-EF40F2CF48DB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2A7E9537-7B21-2786-66C3-AED3F719B685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3C89F0A9-1459-26E1-EE47-09C6D515C3E9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F1473E77-A5EE-D971-02DA-8D730A6DD4FE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ACE4E69-C649-0998-50E6-1E92AC9BA268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89EAFBC-E9A3-2EE3-BB23-6062DA0A543D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16575A7-FBD7-807D-8DFC-F9E36AD9C614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/>
              <a:t>Note+CRF</a:t>
            </a:r>
            <a:endParaRPr lang="it-IT" b="1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0814C882-147D-3D68-F6B9-CA48DF861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493" y="2701828"/>
            <a:ext cx="7294418" cy="2320519"/>
          </a:xfrm>
          <a:prstGeom prst="rect">
            <a:avLst/>
          </a:prstGeom>
        </p:spPr>
      </p:pic>
      <p:cxnSp>
        <p:nvCxnSpPr>
          <p:cNvPr id="24" name="Connettore diritto a freccia 23">
            <a:extLst>
              <a:ext uri="{FF2B5EF4-FFF2-40B4-BE49-F238E27FC236}">
                <a16:creationId xmlns:a16="http://schemas.microsoft.com/office/drawing/2014/main" id="{70C645D9-E658-C395-D863-844007C4360A}"/>
              </a:ext>
            </a:extLst>
          </p:cNvPr>
          <p:cNvCxnSpPr>
            <a:cxnSpLocks/>
          </p:cNvCxnSpPr>
          <p:nvPr/>
        </p:nvCxnSpPr>
        <p:spPr>
          <a:xfrm>
            <a:off x="7873681" y="1560237"/>
            <a:ext cx="34906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476B331-0BED-853D-703D-E6FDAAC8F64E}"/>
              </a:ext>
            </a:extLst>
          </p:cNvPr>
          <p:cNvSpPr txBox="1"/>
          <p:nvPr/>
        </p:nvSpPr>
        <p:spPr>
          <a:xfrm>
            <a:off x="8143404" y="1386334"/>
            <a:ext cx="100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 err="1"/>
              <a:t>eCREAM</a:t>
            </a:r>
            <a:r>
              <a:rPr lang="en-US" b="1" noProof="0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1838096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A9901-1FDB-7A8A-F885-5573C6809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F90B7-556C-4FAE-E7F6-725092DF13AF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Requirements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AC2B59EB-40E3-56E4-36B8-4A5B84724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8F5C048-800B-DC23-9FAA-AB60D64A0041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FA5007-CA90-9E25-CF5E-8589BAF127AF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AF07B17-C0DA-9B43-098B-8B7C34898878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8CCEAB9A-BB31-4493-ECD5-3FCEE04720E6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63B123E9-0833-41A4-EBC3-5F3832CAFCBA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657BDAA-CCB1-07B2-8F0D-51FF15DF3B83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F4179D1-AB3E-78CB-858D-4E18922E43A0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2AFA2863-F278-7C57-CF96-8E6FD16EED5C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CFC06646-EEF0-49E7-A9DA-6AEDB34CA880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5D19931A-C33A-BD34-5C48-83C65EE32C74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2B0D8473-A636-6B9C-A0FF-C33F99D1E6B8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EB2AF7D-BCD2-3685-21F7-0F1BF17BC21D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5195D38-670D-9DF0-B8F8-40018494737B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C4495A0-4461-5AF6-CF74-3723B09B1032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C57AE7-9229-071F-310B-0348D43B7805}"/>
              </a:ext>
            </a:extLst>
          </p:cNvPr>
          <p:cNvSpPr txBox="1"/>
          <p:nvPr/>
        </p:nvSpPr>
        <p:spPr>
          <a:xfrm>
            <a:off x="6381143" y="2708769"/>
            <a:ext cx="23585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Reasonable volume (thousand)for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Ideally, free distribution for research purposes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AAC18A0-E77A-7A43-9EA7-EAB8046937D6}"/>
              </a:ext>
            </a:extLst>
          </p:cNvPr>
          <p:cNvSpPr txBox="1"/>
          <p:nvPr/>
        </p:nvSpPr>
        <p:spPr>
          <a:xfrm>
            <a:off x="3192759" y="2746180"/>
            <a:ext cx="27799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performance (accuracy)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Low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Open source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DE94376-7D69-919E-ECCA-27EFDDAD4FB9}"/>
              </a:ext>
            </a:extLst>
          </p:cNvPr>
          <p:cNvSpPr txBox="1"/>
          <p:nvPr/>
        </p:nvSpPr>
        <p:spPr>
          <a:xfrm>
            <a:off x="403178" y="2778476"/>
            <a:ext cx="2381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volume (millions) for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Ideally, free data distribution for research purposes</a:t>
            </a:r>
            <a:endParaRPr lang="en-US" noProof="0" dirty="0"/>
          </a:p>
        </p:txBody>
      </p:sp>
      <p:cxnSp>
        <p:nvCxnSpPr>
          <p:cNvPr id="15" name="Connettore diritto a freccia 14">
            <a:extLst>
              <a:ext uri="{FF2B5EF4-FFF2-40B4-BE49-F238E27FC236}">
                <a16:creationId xmlns:a16="http://schemas.microsoft.com/office/drawing/2014/main" id="{EAB57F93-F65B-EDAB-7A57-B4D6077D6F3D}"/>
              </a:ext>
            </a:extLst>
          </p:cNvPr>
          <p:cNvCxnSpPr>
            <a:cxnSpLocks/>
          </p:cNvCxnSpPr>
          <p:nvPr/>
        </p:nvCxnSpPr>
        <p:spPr>
          <a:xfrm>
            <a:off x="7873681" y="1560237"/>
            <a:ext cx="34906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7D45C66-01A2-F241-4E54-F691E26AA3B1}"/>
              </a:ext>
            </a:extLst>
          </p:cNvPr>
          <p:cNvSpPr txBox="1"/>
          <p:nvPr/>
        </p:nvSpPr>
        <p:spPr>
          <a:xfrm>
            <a:off x="8143404" y="1386334"/>
            <a:ext cx="100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 err="1"/>
              <a:t>eCREAM</a:t>
            </a:r>
            <a:r>
              <a:rPr lang="en-US" b="1" noProof="0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240538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C9DB0-7E9C-3D07-2C3C-D72A3540F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B00A93F-8368-643E-1533-BF2A17DAB4A8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Requirements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25AABB5B-31D0-160C-0BEF-30A1CE2FAC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C503446-2523-1566-07CB-64F4BD4C8B34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BE193C6-BF7D-FBE3-084C-B6CF3EE6170E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505681-FB1D-7DB9-3BEB-F786E8488BFB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4F5324F0-C73F-D595-BEF7-CD4A7B1DA83E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2A328031-AC3E-E032-E79F-EE1DE9FF00D3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F38C87-E7F6-919B-45E0-42524A6FCC79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511C0A2-9C97-51E1-CD45-1364CF61DF04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5D92F9D7-E06B-10E8-490A-1AD0DFCFD43B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1D44E61F-76C2-5D06-B778-D0B462837377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98674148-8EED-BDA6-C2A3-0C6CDF86E6F0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95B3AF16-7EF1-77A5-CB0F-0C9D703B21E6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8BF36A9-7245-402A-F82B-4F818E25E662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F687C0B-4EB2-F941-DF8B-A6DD9C605C82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D7A0DC6-C146-9215-A67A-EDD53D5F0D47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5147A0-D6EB-34B1-146E-3481BCC6B1E4}"/>
              </a:ext>
            </a:extLst>
          </p:cNvPr>
          <p:cNvSpPr txBox="1"/>
          <p:nvPr/>
        </p:nvSpPr>
        <p:spPr>
          <a:xfrm>
            <a:off x="6381143" y="2708769"/>
            <a:ext cx="23585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Reasonable volume (thousand)for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 distribution for research purposes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B8844FF-9BA1-DE7B-0901-1433C7472312}"/>
              </a:ext>
            </a:extLst>
          </p:cNvPr>
          <p:cNvSpPr txBox="1"/>
          <p:nvPr/>
        </p:nvSpPr>
        <p:spPr>
          <a:xfrm>
            <a:off x="3192759" y="2746180"/>
            <a:ext cx="27799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performance (accuracy)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Low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Open source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8AE2CEA-1DFA-3F87-5A6B-01F68DAADD4A}"/>
              </a:ext>
            </a:extLst>
          </p:cNvPr>
          <p:cNvSpPr txBox="1"/>
          <p:nvPr/>
        </p:nvSpPr>
        <p:spPr>
          <a:xfrm>
            <a:off x="403178" y="2778476"/>
            <a:ext cx="2381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volume (millions) for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 data distribution for research purposes</a:t>
            </a:r>
            <a:endParaRPr lang="en-US" noProof="0" dirty="0"/>
          </a:p>
        </p:txBody>
      </p:sp>
      <p:cxnSp>
        <p:nvCxnSpPr>
          <p:cNvPr id="15" name="Connettore diritto a freccia 14">
            <a:extLst>
              <a:ext uri="{FF2B5EF4-FFF2-40B4-BE49-F238E27FC236}">
                <a16:creationId xmlns:a16="http://schemas.microsoft.com/office/drawing/2014/main" id="{DC8B6D5B-744B-D7D9-EA37-FEF75ADBC4CA}"/>
              </a:ext>
            </a:extLst>
          </p:cNvPr>
          <p:cNvCxnSpPr>
            <a:cxnSpLocks/>
          </p:cNvCxnSpPr>
          <p:nvPr/>
        </p:nvCxnSpPr>
        <p:spPr>
          <a:xfrm>
            <a:off x="7873681" y="1560237"/>
            <a:ext cx="34906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658C1C3-78A5-81AD-03F1-3FA3E1CED096}"/>
              </a:ext>
            </a:extLst>
          </p:cNvPr>
          <p:cNvSpPr txBox="1"/>
          <p:nvPr/>
        </p:nvSpPr>
        <p:spPr>
          <a:xfrm>
            <a:off x="8143404" y="1386334"/>
            <a:ext cx="100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 err="1"/>
              <a:t>eCREAM</a:t>
            </a:r>
            <a:r>
              <a:rPr lang="en-US" b="1" noProof="0" dirty="0"/>
              <a:t> model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3030F14-F2E6-79E4-382D-D2F63B266FAF}"/>
              </a:ext>
            </a:extLst>
          </p:cNvPr>
          <p:cNvSpPr txBox="1"/>
          <p:nvPr/>
        </p:nvSpPr>
        <p:spPr>
          <a:xfrm>
            <a:off x="2375227" y="4057328"/>
            <a:ext cx="4414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 err="1">
                <a:solidFill>
                  <a:srgbClr val="FF0000"/>
                </a:solidFill>
              </a:rPr>
              <a:t>eCREAM</a:t>
            </a:r>
            <a:r>
              <a:rPr lang="en-US" sz="2000" b="1" noProof="0" dirty="0">
                <a:solidFill>
                  <a:srgbClr val="FF0000"/>
                </a:solidFill>
              </a:rPr>
              <a:t> set very ambitious goals!</a:t>
            </a:r>
          </a:p>
        </p:txBody>
      </p:sp>
    </p:spTree>
    <p:extLst>
      <p:ext uri="{BB962C8B-B14F-4D97-AF65-F5344CB8AC3E}">
        <p14:creationId xmlns:p14="http://schemas.microsoft.com/office/powerpoint/2010/main" val="371972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C2EEC-A140-BC26-4606-6691AC848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1EE5E98-351A-C41E-A3E5-BEC9AB192E7B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Where we are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AD894019-9181-4AE0-B916-C875C5D6330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35E0A5C-4713-1C93-B697-3F8B8B257A05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2BDAEF-8766-8F3A-7885-B116F8B0AFA5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2F26E4C-E043-DE15-4EC2-327B310255E6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EDD064B6-00FE-E664-DCB8-B5508732D6A8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204E48C3-C6FE-779A-8169-6477FFAB4ED4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C5486AD-9C63-0FD1-A215-2F2EB5BF67CF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6DE77F2-8AA1-364C-FEBB-3460403761F5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43EDE514-A907-752F-4B75-8CD64949C86E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B18FF16E-F5EE-CEFF-B0D6-A3F8E6189BF7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1C4561EA-214C-34EC-172D-1AD9CCF2DA68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AD9CE5B6-F04D-2716-3030-E2795DFA9F0C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29D4110-6FE5-B613-BBEE-B4181C4536F0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A54CC38-67F5-FE56-B5CD-141299549246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B880D38-2C0A-AAA7-880B-023C464C3AD6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EC61496-F198-6DE6-2149-114AA8CDCFAD}"/>
              </a:ext>
            </a:extLst>
          </p:cNvPr>
          <p:cNvSpPr txBox="1"/>
          <p:nvPr/>
        </p:nvSpPr>
        <p:spPr>
          <a:xfrm>
            <a:off x="6227181" y="2708769"/>
            <a:ext cx="25124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8K annotated </a:t>
            </a:r>
            <a:r>
              <a:rPr lang="en-US" dirty="0" err="1"/>
              <a:t>notes+CRF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”Gamma” version for preliminary benchmarking is not satisfactory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MedGemma-27B currently best model on “gamma” benchmark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D7A53E7-9851-4E2C-A77F-16E11C7B46B7}"/>
              </a:ext>
            </a:extLst>
          </p:cNvPr>
          <p:cNvSpPr txBox="1"/>
          <p:nvPr/>
        </p:nvSpPr>
        <p:spPr>
          <a:xfrm>
            <a:off x="3192759" y="2746180"/>
            <a:ext cx="25945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Several experiments on small models (1B parameters): continual pre-training, fine tuning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MedGemma-27B currently best model on “gamma” benchmark</a:t>
            </a:r>
            <a:endParaRPr lang="en-US" noProof="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7A961EA-5828-3B82-2B7C-07844009C44C}"/>
              </a:ext>
            </a:extLst>
          </p:cNvPr>
          <p:cNvSpPr txBox="1"/>
          <p:nvPr/>
        </p:nvSpPr>
        <p:spPr>
          <a:xfrm>
            <a:off x="403178" y="2778476"/>
            <a:ext cx="27895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Four (Astir?) Italian hospitals concluded the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About 2M notes per hospital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 err="1"/>
              <a:t>eCREAM-medCorpus</a:t>
            </a:r>
            <a:r>
              <a:rPr lang="en-US" noProof="0" dirty="0"/>
              <a:t> (advertised on scientific papers), no official release</a:t>
            </a:r>
          </a:p>
        </p:txBody>
      </p:sp>
    </p:spTree>
    <p:extLst>
      <p:ext uri="{BB962C8B-B14F-4D97-AF65-F5344CB8AC3E}">
        <p14:creationId xmlns:p14="http://schemas.microsoft.com/office/powerpoint/2010/main" val="413095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E6D03-AF71-61C5-6BD3-7E4DE6632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FC0BC6D-C9A5-0F8D-23DE-E90E2723F7F3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Where we are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C5EF8965-37BE-3824-6FBF-004E836644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65D7DF1-3CF1-393F-CD8D-DDE2DCFEFE30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71BDDA8-EB11-D13A-EDC6-B7A293AAFF9A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607FA1-AAF4-3884-7289-A52DAA8A46FE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CD9AC367-F7E9-983D-4228-F096F46FE481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3EBBA462-8BCE-22AF-CB43-6611CF81479E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2E3862D-AC05-22AB-895F-020D4170C242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D6D22BB-5FF4-47EE-1661-DE8C09736FF5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4958B7C0-A031-35FA-83E4-FDA758E72425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E8DF881A-7866-C031-F83E-20913133ECBE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1760945A-B7BA-3289-DBD5-B055D5A6FDF3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11A30B6E-5507-B1EE-1320-48990A4AD8B1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ED5EB14-7427-8841-CDB0-58A05EC0F743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C347684-B190-C8DA-4135-B32B8F5326BD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6C1D597-FD0E-934C-0AE6-87B4E2C64A7A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9B91B0B-91B6-4957-6831-6AE4CAB72C4F}"/>
              </a:ext>
            </a:extLst>
          </p:cNvPr>
          <p:cNvSpPr txBox="1"/>
          <p:nvPr/>
        </p:nvSpPr>
        <p:spPr>
          <a:xfrm>
            <a:off x="6227181" y="2708769"/>
            <a:ext cx="25124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8K annotated </a:t>
            </a:r>
            <a:r>
              <a:rPr lang="en-US" dirty="0" err="1"/>
              <a:t>notes+CRF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”Gamma” version for preliminary benchmarking is not satisfactory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MedGemma-27B currently best model on “gamma” benchmark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05E17BF-F44C-E694-F3A8-753931639A6C}"/>
              </a:ext>
            </a:extLst>
          </p:cNvPr>
          <p:cNvSpPr txBox="1"/>
          <p:nvPr/>
        </p:nvSpPr>
        <p:spPr>
          <a:xfrm>
            <a:off x="3192759" y="2746180"/>
            <a:ext cx="25945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Several experiments on small models (1B parameters): continual pre-training, fine tuning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MedGemma-27B currently best model on “gamma” benchmark</a:t>
            </a:r>
            <a:endParaRPr lang="en-US" noProof="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9683EA6-4A79-2E7B-B0BA-12419C549B36}"/>
              </a:ext>
            </a:extLst>
          </p:cNvPr>
          <p:cNvSpPr txBox="1"/>
          <p:nvPr/>
        </p:nvSpPr>
        <p:spPr>
          <a:xfrm>
            <a:off x="403178" y="2778476"/>
            <a:ext cx="27895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Four (Astir?) Italian hospitals concluded the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About 2M notes per hospital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 err="1"/>
              <a:t>eCREAM-medCorpus</a:t>
            </a:r>
            <a:r>
              <a:rPr lang="en-US" noProof="0" dirty="0"/>
              <a:t> (advertised on scientific papers), no official release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70E5CED-2344-97C6-2515-E530742D7AB7}"/>
              </a:ext>
            </a:extLst>
          </p:cNvPr>
          <p:cNvSpPr txBox="1"/>
          <p:nvPr/>
        </p:nvSpPr>
        <p:spPr>
          <a:xfrm>
            <a:off x="1312781" y="4336514"/>
            <a:ext cx="7426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E</a:t>
            </a:r>
            <a:r>
              <a:rPr lang="en-US" sz="2000" b="1" noProof="0" dirty="0" err="1">
                <a:solidFill>
                  <a:srgbClr val="FF0000"/>
                </a:solidFill>
              </a:rPr>
              <a:t>xcellent</a:t>
            </a:r>
            <a:r>
              <a:rPr lang="en-US" sz="2000" b="1" noProof="0" dirty="0">
                <a:solidFill>
                  <a:srgbClr val="FF0000"/>
                </a:solidFill>
              </a:rPr>
              <a:t> work done so far, yet no single achievement!</a:t>
            </a:r>
          </a:p>
        </p:txBody>
      </p:sp>
    </p:spTree>
    <p:extLst>
      <p:ext uri="{BB962C8B-B14F-4D97-AF65-F5344CB8AC3E}">
        <p14:creationId xmlns:p14="http://schemas.microsoft.com/office/powerpoint/2010/main" val="668383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A662-D571-3D8D-BCCC-23E4C9CD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7F69F1F-D302-AF4D-0CE6-2E5578D15C0D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Current Challenges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16030AC6-E7AC-1D25-3388-D4E4E69398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2F6405D-2C83-6E5E-063A-6D1E872E99E1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95C1F2-3BCE-BD01-683D-4A33BA79E0BF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539B867-3B44-505C-D7CB-AB57576A28FA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D465E3A8-602C-B162-1444-D2C9A8F323A5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FF112821-E57B-363C-570D-F78E71F15DE5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730C9FD-7D9C-B9C6-B404-5E2D7B4AC498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7ED1F6B-6DC3-E755-1772-8DB002FAE9D7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D3290FD8-0A8E-5C09-F969-1055B4B2E077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31BC4825-5C5C-365E-B64A-13029C80555B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58A7F8CE-5E3B-2B9E-07F0-0191F9DFD2F9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D4F6EA31-66E4-FE0E-50BB-DA16ADADC068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D6E2F1D-0EDE-354A-0EB7-5FF7FD7C735E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A0D91C6-75C5-62B8-EB33-9831C59FD85D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CAFFE25-9609-1C96-7086-1F98D9C81425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E061D7F-8DC2-7928-A528-04F8FD37AA19}"/>
              </a:ext>
            </a:extLst>
          </p:cNvPr>
          <p:cNvSpPr txBox="1"/>
          <p:nvPr/>
        </p:nvSpPr>
        <p:spPr>
          <a:xfrm>
            <a:off x="6381143" y="2708769"/>
            <a:ext cx="2547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Quality of manual annotations so far is below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Quality check is complex: need semi-automatic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DAE939-E3F2-43FD-1953-CC5B3D888EC0}"/>
              </a:ext>
            </a:extLst>
          </p:cNvPr>
          <p:cNvSpPr txBox="1"/>
          <p:nvPr/>
        </p:nvSpPr>
        <p:spPr>
          <a:xfrm>
            <a:off x="3111735" y="2746180"/>
            <a:ext cx="30459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definite result for post-training of existing LLMs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Prompt self-refinement from errors: good results (submitted)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 advantage of non-labeled data: </a:t>
            </a:r>
            <a:r>
              <a:rPr lang="it-IT" dirty="0"/>
              <a:t>Self-</a:t>
            </a:r>
            <a:r>
              <a:rPr lang="it-IT" dirty="0" err="1"/>
              <a:t>Relevance</a:t>
            </a:r>
            <a:r>
              <a:rPr lang="it-IT" dirty="0"/>
              <a:t>-</a:t>
            </a:r>
            <a:r>
              <a:rPr lang="it-IT" dirty="0" err="1"/>
              <a:t>Guided</a:t>
            </a:r>
            <a:r>
              <a:rPr lang="it-IT" dirty="0"/>
              <a:t> </a:t>
            </a:r>
            <a:r>
              <a:rPr lang="it-IT" dirty="0" err="1"/>
              <a:t>Masking</a:t>
            </a:r>
            <a:r>
              <a:rPr lang="it-IT" dirty="0"/>
              <a:t> (EMNLP 2026)</a:t>
            </a:r>
            <a:endParaRPr lang="en-US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496DC97-185F-10CE-CCE0-709B928469D1}"/>
              </a:ext>
            </a:extLst>
          </p:cNvPr>
          <p:cNvSpPr txBox="1"/>
          <p:nvPr/>
        </p:nvSpPr>
        <p:spPr>
          <a:xfrm>
            <a:off x="403178" y="2778476"/>
            <a:ext cx="26210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Quality of Maize anonymization is low (several false negatives)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Apparently, no similar experience for data distribution  in Italy/Europe!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079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EAFE6-1972-BCA8-C612-B5E306FBD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692DE6A-ABFD-CA36-8A0E-C932C9D6202B}"/>
              </a:ext>
            </a:extLst>
          </p:cNvPr>
          <p:cNvSpPr txBox="1">
            <a:spLocks/>
          </p:cNvSpPr>
          <p:nvPr/>
        </p:nvSpPr>
        <p:spPr bwMode="auto">
          <a:xfrm>
            <a:off x="645970" y="240030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Current Challenges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189799EF-7E9A-0796-9743-731B8BB06A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020A16-CB4D-28F9-EF2D-FCC15648DA9B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0023781-B5C3-189D-E727-DF0FE68E16A0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ECEF3A-871A-54D6-4C4A-EF786C278D36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4218E5F0-9F24-552F-E63B-E2E02465045F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44BDEFB6-E93E-8EB5-B347-D7D320EB44BC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62C4A70-1730-D5F4-07F0-9087AF89DB33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90FB436-F29B-47C6-A7A4-4E84E032B8B5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964BD50D-EEDF-7544-10A3-381A9A71C18E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258A00CA-4352-D0AD-3AFA-C488827C817E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C19B2826-4B54-68B6-6564-3D4443E13D26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840FE785-A3F1-1A5F-38F2-B7087E6C917C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527BF49-318C-06F1-C3BC-99C3637EC4F7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C2C6CD0-9339-BD8E-10CE-1BB413245C5E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87260C4-39F6-7A19-4359-DFBDAD0C7F17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0801A1E-A3B6-C1F2-6C1A-B946E25BA0CE}"/>
              </a:ext>
            </a:extLst>
          </p:cNvPr>
          <p:cNvSpPr txBox="1"/>
          <p:nvPr/>
        </p:nvSpPr>
        <p:spPr>
          <a:xfrm>
            <a:off x="6381143" y="2708769"/>
            <a:ext cx="2547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Quality of manual annotations so far is below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Quality check is complex: need semi-automatic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DCAC610-342C-9F93-15F9-62DFD274DAD9}"/>
              </a:ext>
            </a:extLst>
          </p:cNvPr>
          <p:cNvSpPr txBox="1"/>
          <p:nvPr/>
        </p:nvSpPr>
        <p:spPr>
          <a:xfrm>
            <a:off x="3111735" y="2746180"/>
            <a:ext cx="30459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definite result for post-training of existing LLMs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Prompt self-refinement from errors: good results (submitted)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 advantage of non-labeled data: </a:t>
            </a:r>
            <a:r>
              <a:rPr lang="it-IT" dirty="0"/>
              <a:t>Self-</a:t>
            </a:r>
            <a:r>
              <a:rPr lang="it-IT" dirty="0" err="1"/>
              <a:t>Relevance</a:t>
            </a:r>
            <a:r>
              <a:rPr lang="it-IT" dirty="0"/>
              <a:t>-</a:t>
            </a:r>
            <a:r>
              <a:rPr lang="it-IT" dirty="0" err="1"/>
              <a:t>Guided</a:t>
            </a:r>
            <a:r>
              <a:rPr lang="it-IT" dirty="0"/>
              <a:t> </a:t>
            </a:r>
            <a:r>
              <a:rPr lang="it-IT" dirty="0" err="1"/>
              <a:t>Masking</a:t>
            </a:r>
            <a:r>
              <a:rPr lang="it-IT" dirty="0"/>
              <a:t> (EMNLP 2026)</a:t>
            </a:r>
            <a:endParaRPr lang="en-US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B6E2BEB-8B8D-8F8F-CFE0-DA540E473371}"/>
              </a:ext>
            </a:extLst>
          </p:cNvPr>
          <p:cNvSpPr txBox="1"/>
          <p:nvPr/>
        </p:nvSpPr>
        <p:spPr>
          <a:xfrm>
            <a:off x="403178" y="2778476"/>
            <a:ext cx="26210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Quality of Maize anonymization is low (several false negatives)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Apparently, no similar experience for data distribution  in Italy/Europe!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B08EF4E-9CC9-E384-1670-35E99A81D4CB}"/>
              </a:ext>
            </a:extLst>
          </p:cNvPr>
          <p:cNvSpPr txBox="1"/>
          <p:nvPr/>
        </p:nvSpPr>
        <p:spPr>
          <a:xfrm>
            <a:off x="1840376" y="4378914"/>
            <a:ext cx="6204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Still fragmented results: need to be consolidated</a:t>
            </a:r>
            <a:endParaRPr lang="en-US" sz="2000" b="1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177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D99DA-7705-D43C-94D6-7C89818E0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86BBB4B-B8FC-03B9-E54B-1F59B8D541C1}"/>
              </a:ext>
            </a:extLst>
          </p:cNvPr>
          <p:cNvSpPr txBox="1">
            <a:spLocks/>
          </p:cNvSpPr>
          <p:nvPr/>
        </p:nvSpPr>
        <p:spPr bwMode="auto">
          <a:xfrm>
            <a:off x="645970" y="228455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Priorities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4303601E-CC84-FDDC-A063-5764D77BD1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9246ED-085F-0DFC-C996-968707F91592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2B3E96-4EA1-C4B2-228F-1C903D30C5D9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8EF6EDC-F497-655A-3BE6-542116A74FF8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AA32B09E-1A6E-665C-B150-30FBC875FC81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F2BD16CE-6F2B-D31B-DB94-278A9F0699F3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3DEC2CD-1DE5-02E9-6D85-F9F8BE63ABC2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9285160-D56D-CE6B-4207-F8B38ED3A5CA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68CA9254-30F7-F128-32EE-7194EDE7B3E7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95E16F4A-7CEC-8D6A-3868-61EEB3E37E40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2FD3D4C7-2178-B5FE-42C1-D671D6B6988B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161B73B9-D491-EFCC-0D94-ED074CE95E5D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77D6FE9-B07E-B364-F58C-13FC5990DF71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7DA470D-4894-1BD3-1EDF-F56065A02326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B65A6E2-14B1-4CBA-5CF1-A610E07E9D69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08ADA00-123E-BE7B-4872-8AFA72636CD3}"/>
              </a:ext>
            </a:extLst>
          </p:cNvPr>
          <p:cNvSpPr txBox="1"/>
          <p:nvPr/>
        </p:nvSpPr>
        <p:spPr>
          <a:xfrm>
            <a:off x="6381143" y="2708769"/>
            <a:ext cx="23585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noProof="0" dirty="0"/>
              <a:t>Revision of current “gamma” version (Guido’s presentation)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noProof="0" dirty="0"/>
              <a:t>Add new annotated notes as new hospitals jump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9B137C-0AA1-E2E4-19A9-9F2ED93CA554}"/>
              </a:ext>
            </a:extLst>
          </p:cNvPr>
          <p:cNvSpPr txBox="1"/>
          <p:nvPr/>
        </p:nvSpPr>
        <p:spPr>
          <a:xfrm>
            <a:off x="3204334" y="2746180"/>
            <a:ext cx="28321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Make available a </a:t>
            </a:r>
            <a:r>
              <a:rPr lang="en-US" b="1" dirty="0" err="1"/>
              <a:t>MedGemma</a:t>
            </a:r>
            <a:r>
              <a:rPr lang="en-US" b="1" dirty="0"/>
              <a:t> model for pilot internal data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Collaboration with </a:t>
            </a:r>
            <a:r>
              <a:rPr lang="en-US" b="1" dirty="0" err="1"/>
              <a:t>Apertus</a:t>
            </a:r>
            <a:r>
              <a:rPr lang="en-US" b="1" dirty="0"/>
              <a:t> and </a:t>
            </a:r>
            <a:r>
              <a:rPr lang="en-US" b="1" dirty="0" err="1"/>
              <a:t>Meditron</a:t>
            </a:r>
            <a:r>
              <a:rPr lang="en-US" b="1" dirty="0"/>
              <a:t> 70B – </a:t>
            </a:r>
            <a:r>
              <a:rPr lang="en-US" b="1" dirty="0" err="1"/>
              <a:t>Swiss.ai</a:t>
            </a:r>
            <a:r>
              <a:rPr lang="en-US" b="1" dirty="0"/>
              <a:t>) for </a:t>
            </a:r>
            <a:r>
              <a:rPr lang="en-US" b="1" dirty="0" err="1"/>
              <a:t>eCREAM</a:t>
            </a:r>
            <a:r>
              <a:rPr lang="en-US" b="1" dirty="0"/>
              <a:t> post training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E063BD8-D745-638E-6B6F-190B00E8D555}"/>
              </a:ext>
            </a:extLst>
          </p:cNvPr>
          <p:cNvSpPr txBox="1"/>
          <p:nvPr/>
        </p:nvSpPr>
        <p:spPr>
          <a:xfrm>
            <a:off x="403178" y="2778476"/>
            <a:ext cx="26210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Finalize </a:t>
            </a:r>
            <a:r>
              <a:rPr lang="en-US" b="1" dirty="0" err="1"/>
              <a:t>eCREAM</a:t>
            </a:r>
            <a:r>
              <a:rPr lang="en-US" b="1" dirty="0"/>
              <a:t> agreement for data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Run post-processing on top of MAIZE (Pietro’s presentation)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60034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8908D-FA80-8692-B459-2E711457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FC8405-12FF-FBC6-DBCB-0D7B8808A427}"/>
              </a:ext>
            </a:extLst>
          </p:cNvPr>
          <p:cNvSpPr txBox="1">
            <a:spLocks/>
          </p:cNvSpPr>
          <p:nvPr/>
        </p:nvSpPr>
        <p:spPr bwMode="auto">
          <a:xfrm>
            <a:off x="645970" y="228455"/>
            <a:ext cx="5829300" cy="63271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Palatino" charset="0"/>
              </a:defRPr>
            </a:lvl9pPr>
          </a:lstStyle>
          <a:p>
            <a:pPr algn="l" eaLnBrk="1" hangingPunct="1"/>
            <a:r>
              <a:rPr lang="en-US" sz="2400" dirty="0" err="1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eCREAM</a:t>
            </a:r>
            <a:r>
              <a:rPr lang="en-US" sz="2400" dirty="0">
                <a:solidFill>
                  <a:srgbClr val="2E60B3"/>
                </a:solidFill>
                <a:latin typeface="Arial"/>
                <a:cs typeface="Arial"/>
                <a:sym typeface="Palatino"/>
              </a:rPr>
              <a:t> NLP: Priorities</a:t>
            </a:r>
          </a:p>
        </p:txBody>
      </p:sp>
      <p:pic>
        <p:nvPicPr>
          <p:cNvPr id="7" name="Google Shape;91;p1" descr="template_assets/master0_logo.png">
            <a:extLst>
              <a:ext uri="{FF2B5EF4-FFF2-40B4-BE49-F238E27FC236}">
                <a16:creationId xmlns:a16="http://schemas.microsoft.com/office/drawing/2014/main" id="{1C2AA64F-779F-B324-E033-DF6A43F0AF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2742" y="240030"/>
            <a:ext cx="706374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7E79D6-0DA2-78E1-9736-635BBAE2896F}"/>
              </a:ext>
            </a:extLst>
          </p:cNvPr>
          <p:cNvSpPr txBox="1"/>
          <p:nvPr/>
        </p:nvSpPr>
        <p:spPr>
          <a:xfrm>
            <a:off x="971180" y="1381201"/>
            <a:ext cx="683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DATA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8FE0037-7028-66BC-F635-F9A92EFAB894}"/>
              </a:ext>
            </a:extLst>
          </p:cNvPr>
          <p:cNvSpPr txBox="1"/>
          <p:nvPr/>
        </p:nvSpPr>
        <p:spPr>
          <a:xfrm>
            <a:off x="3631176" y="1406350"/>
            <a:ext cx="83227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MODEL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6ACC18-125F-3706-1E29-AC036F2A0C0F}"/>
              </a:ext>
            </a:extLst>
          </p:cNvPr>
          <p:cNvSpPr txBox="1"/>
          <p:nvPr/>
        </p:nvSpPr>
        <p:spPr>
          <a:xfrm>
            <a:off x="6510807" y="1410945"/>
            <a:ext cx="1362874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noProof="0" dirty="0"/>
              <a:t>BENCHMARK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7B1C4110-80ED-3B0A-73A5-C05FAD4BCB96}"/>
              </a:ext>
            </a:extLst>
          </p:cNvPr>
          <p:cNvCxnSpPr>
            <a:stCxn id="2" idx="3"/>
          </p:cNvCxnSpPr>
          <p:nvPr/>
        </p:nvCxnSpPr>
        <p:spPr>
          <a:xfrm flipV="1">
            <a:off x="1654380" y="1535089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ED91E369-3B56-621C-1810-CC430ED6A606}"/>
              </a:ext>
            </a:extLst>
          </p:cNvPr>
          <p:cNvCxnSpPr/>
          <p:nvPr/>
        </p:nvCxnSpPr>
        <p:spPr>
          <a:xfrm flipV="1">
            <a:off x="4534011" y="1560237"/>
            <a:ext cx="190624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D683B03-FFBC-4CE3-E378-90335B3CA8B7}"/>
              </a:ext>
            </a:extLst>
          </p:cNvPr>
          <p:cNvSpPr txBox="1"/>
          <p:nvPr/>
        </p:nvSpPr>
        <p:spPr>
          <a:xfrm>
            <a:off x="2252870" y="1139689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training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B27F922-46AE-16A8-D6EA-D488504F2C71}"/>
              </a:ext>
            </a:extLst>
          </p:cNvPr>
          <p:cNvSpPr txBox="1"/>
          <p:nvPr/>
        </p:nvSpPr>
        <p:spPr>
          <a:xfrm>
            <a:off x="5024357" y="1198648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evaluation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731AEC64-7AEC-11A4-1553-8F6A07A29E3F}"/>
              </a:ext>
            </a:extLst>
          </p:cNvPr>
          <p:cNvCxnSpPr>
            <a:cxnSpLocks/>
          </p:cNvCxnSpPr>
          <p:nvPr/>
        </p:nvCxnSpPr>
        <p:spPr>
          <a:xfrm>
            <a:off x="7192244" y="1731974"/>
            <a:ext cx="0" cy="348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ritto 15">
            <a:extLst>
              <a:ext uri="{FF2B5EF4-FFF2-40B4-BE49-F238E27FC236}">
                <a16:creationId xmlns:a16="http://schemas.microsoft.com/office/drawing/2014/main" id="{62A9C68F-6C8F-F9E1-E31C-0025CFA0E848}"/>
              </a:ext>
            </a:extLst>
          </p:cNvPr>
          <p:cNvCxnSpPr/>
          <p:nvPr/>
        </p:nvCxnSpPr>
        <p:spPr>
          <a:xfrm flipH="1">
            <a:off x="1312780" y="2093845"/>
            <a:ext cx="587946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a freccia 17">
            <a:extLst>
              <a:ext uri="{FF2B5EF4-FFF2-40B4-BE49-F238E27FC236}">
                <a16:creationId xmlns:a16="http://schemas.microsoft.com/office/drawing/2014/main" id="{5513C5F8-BB2B-5431-D1D2-8EDBBE8EBAA6}"/>
              </a:ext>
            </a:extLst>
          </p:cNvPr>
          <p:cNvCxnSpPr/>
          <p:nvPr/>
        </p:nvCxnSpPr>
        <p:spPr>
          <a:xfrm flipV="1">
            <a:off x="1312780" y="1727379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2E91CA4D-C4A9-DD32-53DC-8BEECF8CD480}"/>
              </a:ext>
            </a:extLst>
          </p:cNvPr>
          <p:cNvCxnSpPr/>
          <p:nvPr/>
        </p:nvCxnSpPr>
        <p:spPr>
          <a:xfrm flipV="1">
            <a:off x="4041504" y="1741986"/>
            <a:ext cx="0" cy="3532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E687954-720A-40BB-148F-2DA176D0F0DE}"/>
              </a:ext>
            </a:extLst>
          </p:cNvPr>
          <p:cNvSpPr txBox="1"/>
          <p:nvPr/>
        </p:nvSpPr>
        <p:spPr>
          <a:xfrm>
            <a:off x="879837" y="229993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ED clinical notes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CCF3D8E-56EE-D2EE-283E-84AF9C9BAB15}"/>
              </a:ext>
            </a:extLst>
          </p:cNvPr>
          <p:cNvSpPr txBox="1"/>
          <p:nvPr/>
        </p:nvSpPr>
        <p:spPr>
          <a:xfrm>
            <a:off x="3376112" y="2274784"/>
            <a:ext cx="1604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Task: CRF-filling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3F674B7-44DD-1EFA-521B-6D70128BDBDA}"/>
              </a:ext>
            </a:extLst>
          </p:cNvPr>
          <p:cNvSpPr txBox="1"/>
          <p:nvPr/>
        </p:nvSpPr>
        <p:spPr>
          <a:xfrm>
            <a:off x="6691734" y="2261531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 err="1"/>
              <a:t>Note+CRF</a:t>
            </a:r>
            <a:endParaRPr lang="en-US" b="1" noProof="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47120B0-5C6C-A969-1DB4-D1C98DEB6B7F}"/>
              </a:ext>
            </a:extLst>
          </p:cNvPr>
          <p:cNvSpPr txBox="1"/>
          <p:nvPr/>
        </p:nvSpPr>
        <p:spPr>
          <a:xfrm>
            <a:off x="6381143" y="2708769"/>
            <a:ext cx="23585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noProof="0" dirty="0"/>
              <a:t>Revision of current “gamma” version (Guido’s presentation)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noProof="0" dirty="0"/>
              <a:t>Add new annotated notes as new hospitals jump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8AE873-902A-7B5C-E191-1BDA8A569660}"/>
              </a:ext>
            </a:extLst>
          </p:cNvPr>
          <p:cNvSpPr txBox="1"/>
          <p:nvPr/>
        </p:nvSpPr>
        <p:spPr>
          <a:xfrm>
            <a:off x="3204334" y="2746180"/>
            <a:ext cx="283219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Make available a </a:t>
            </a:r>
            <a:r>
              <a:rPr lang="en-US" b="1" dirty="0" err="1"/>
              <a:t>MedGemma</a:t>
            </a:r>
            <a:r>
              <a:rPr lang="en-US" b="1" dirty="0"/>
              <a:t> model for pilot internal data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Collaboration with </a:t>
            </a:r>
            <a:r>
              <a:rPr lang="en-US" b="1" dirty="0" err="1"/>
              <a:t>Apertus</a:t>
            </a:r>
            <a:r>
              <a:rPr lang="en-US" b="1" dirty="0"/>
              <a:t> and </a:t>
            </a:r>
            <a:r>
              <a:rPr lang="en-US" b="1" dirty="0" err="1"/>
              <a:t>Meditron</a:t>
            </a:r>
            <a:r>
              <a:rPr lang="en-US" b="1" dirty="0"/>
              <a:t> 70B – </a:t>
            </a:r>
            <a:r>
              <a:rPr lang="en-US" b="1" dirty="0" err="1"/>
              <a:t>Swiss.ai</a:t>
            </a:r>
            <a:r>
              <a:rPr lang="en-US" b="1" dirty="0"/>
              <a:t>) for </a:t>
            </a:r>
            <a:r>
              <a:rPr lang="en-US" b="1" dirty="0" err="1"/>
              <a:t>eCREAM</a:t>
            </a:r>
            <a:r>
              <a:rPr lang="en-US" b="1" dirty="0"/>
              <a:t> post training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B01C0C9-25BF-122B-A6A0-89B8B8CDF98A}"/>
              </a:ext>
            </a:extLst>
          </p:cNvPr>
          <p:cNvSpPr txBox="1"/>
          <p:nvPr/>
        </p:nvSpPr>
        <p:spPr>
          <a:xfrm>
            <a:off x="403178" y="2778476"/>
            <a:ext cx="26210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Finalize </a:t>
            </a:r>
            <a:r>
              <a:rPr lang="en-US" b="1" dirty="0" err="1"/>
              <a:t>eCREAM</a:t>
            </a:r>
            <a:r>
              <a:rPr lang="en-US" b="1" dirty="0"/>
              <a:t> agreement for data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Run post-processing on top of MAIZE (Pietro’s presentation)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77FBD6-F6B4-EF7E-DDF1-D60BED63977C}"/>
              </a:ext>
            </a:extLst>
          </p:cNvPr>
          <p:cNvSpPr txBox="1"/>
          <p:nvPr/>
        </p:nvSpPr>
        <p:spPr>
          <a:xfrm>
            <a:off x="2528224" y="4331210"/>
            <a:ext cx="4011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We need a short-term agenda!</a:t>
            </a:r>
            <a:endParaRPr lang="en-US" sz="2000" b="1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3831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10172</TotalTime>
  <Words>832</Words>
  <Application>Microsoft Macintosh PowerPoint</Application>
  <PresentationFormat>Presentazione su schermo (16:9)</PresentationFormat>
  <Paragraphs>178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ＭＳ Ｐゴシック</vt:lpstr>
      <vt:lpstr>Palatino</vt:lpstr>
      <vt:lpstr>Simple Light</vt:lpstr>
      <vt:lpstr>Struttura predefinita</vt:lpstr>
      <vt:lpstr>New Frontiers of AI Explored in eCREAM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Bernardo Magnini</cp:lastModifiedBy>
  <cp:revision>297</cp:revision>
  <dcterms:modified xsi:type="dcterms:W3CDTF">2026-10-15T10:27:28Z</dcterms:modified>
</cp:coreProperties>
</file>